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30"/>
  </p:notesMasterIdLst>
  <p:sldIdLst>
    <p:sldId id="256" r:id="rId2"/>
    <p:sldId id="277" r:id="rId3"/>
    <p:sldId id="258" r:id="rId4"/>
    <p:sldId id="259" r:id="rId5"/>
    <p:sldId id="288" r:id="rId6"/>
    <p:sldId id="289" r:id="rId7"/>
    <p:sldId id="290" r:id="rId8"/>
    <p:sldId id="278" r:id="rId9"/>
    <p:sldId id="279" r:id="rId10"/>
    <p:sldId id="280" r:id="rId11"/>
    <p:sldId id="281" r:id="rId12"/>
    <p:sldId id="260" r:id="rId13"/>
    <p:sldId id="282" r:id="rId14"/>
    <p:sldId id="261" r:id="rId15"/>
    <p:sldId id="283" r:id="rId16"/>
    <p:sldId id="284" r:id="rId17"/>
    <p:sldId id="285" r:id="rId18"/>
    <p:sldId id="263" r:id="rId19"/>
    <p:sldId id="286" r:id="rId20"/>
    <p:sldId id="262" r:id="rId21"/>
    <p:sldId id="264" r:id="rId22"/>
    <p:sldId id="291" r:id="rId23"/>
    <p:sldId id="292" r:id="rId24"/>
    <p:sldId id="293" r:id="rId25"/>
    <p:sldId id="266" r:id="rId26"/>
    <p:sldId id="267" r:id="rId27"/>
    <p:sldId id="268" r:id="rId28"/>
    <p:sldId id="294" r:id="rId29"/>
  </p:sldIdLst>
  <p:sldSz cx="9144000" cy="5143500" type="screen16x9"/>
  <p:notesSz cx="6858000" cy="9144000"/>
  <p:embeddedFontLst>
    <p:embeddedFont>
      <p:font typeface="Titillium Web" panose="020B0604020202020204" charset="0"/>
      <p:regular r:id="rId31"/>
      <p:bold r:id="rId32"/>
      <p:italic r:id="rId33"/>
      <p:boldItalic r:id="rId34"/>
    </p:embeddedFont>
    <p:embeddedFont>
      <p:font typeface="Helvetica Neue" panose="020B0604020202020204" charset="0"/>
      <p:regular r:id="rId35"/>
      <p:bold r:id="rId36"/>
      <p:italic r:id="rId37"/>
      <p:boldItalic r:id="rId38"/>
    </p:embeddedFont>
    <p:embeddedFont>
      <p:font typeface="AR DECODE" panose="02000000000000000000" pitchFamily="2" charset="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3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/Relationships>
</file>

<file path=ppt/media/image1.png>
</file>

<file path=ppt/media/image10.tif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gif>
</file>

<file path=ppt/media/image3.png>
</file>

<file path=ppt/media/image4.jpg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55200" y="2856150"/>
            <a:ext cx="54300" cy="11919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48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2pPr>
            <a:lvl3pPr lvl="2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3pPr>
            <a:lvl4pPr lvl="3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4pPr>
            <a:lvl5pPr lvl="4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5pPr>
            <a:lvl6pPr lvl="5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6pPr>
            <a:lvl7pPr lvl="6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7pPr>
            <a:lvl8pPr lvl="7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8pPr>
            <a:lvl9pPr lvl="8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pic>
        <p:nvPicPr>
          <p:cNvPr id="12" name="Shape 12" descr="downloa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8100" y="357499"/>
            <a:ext cx="2858575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5" name="Shape 6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655200" y="1417200"/>
            <a:ext cx="54300" cy="13632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36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Font typeface="Helvetica Neue"/>
              <a:buNone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18" name="Shape 1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1261050" y="905750"/>
            <a:ext cx="5404500" cy="2744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/>
          <p:nvPr/>
        </p:nvSpPr>
        <p:spPr>
          <a:xfrm>
            <a:off x="439873" y="589943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 b="1">
                <a:solidFill>
                  <a:srgbClr val="56245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</a:p>
        </p:txBody>
      </p:sp>
      <p:sp>
        <p:nvSpPr>
          <p:cNvPr id="23" name="Shape 23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4" name="Shape 24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Font typeface="Helvetica Neue"/>
              <a:defRPr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" name="Shape 29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92025" y="1584700"/>
            <a:ext cx="3407100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244900" y="1584700"/>
            <a:ext cx="3407099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5" name="Shape 3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92025" y="1610450"/>
            <a:ext cx="2257200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064885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5437746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1" name="Shape 4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2" name="Shape 4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half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5" name="Shape 5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8" name="Shape 5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499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" name="Shape 6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SzPct val="100000"/>
              <a:buFont typeface="Helvetica Neue"/>
              <a:buNone/>
              <a:defRPr sz="2600" b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099" cy="31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▫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▸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 flipH="1">
            <a:off x="8575068" y="4574175"/>
            <a:ext cx="569400" cy="569400"/>
          </a:xfrm>
          <a:prstGeom prst="rtTriangle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Kathy@rladies.or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jpg"/><Relationship Id="rId4" Type="http://schemas.openxmlformats.org/officeDocument/2006/relationships/hyperlink" Target="mailto:kathyjoshi1030@gmail.com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shtag/rstats?src=hash" TargetMode="External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7" Type="http://schemas.openxmlformats.org/officeDocument/2006/relationships/image" Target="../media/image12.png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png"/><Relationship Id="rId5" Type="http://schemas.openxmlformats.org/officeDocument/2006/relationships/image" Target="../media/image10.tif"/><Relationship Id="rId4" Type="http://schemas.openxmlformats.org/officeDocument/2006/relationships/image" Target="../media/image9.t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R-Ladies Orlando </a:t>
            </a:r>
            <a:br>
              <a:rPr lang="en" dirty="0"/>
            </a:br>
            <a:r>
              <a:rPr lang="en" dirty="0"/>
              <a:t>August 2017 </a:t>
            </a:r>
            <a:r>
              <a:rPr lang="en-US" dirty="0"/>
              <a:t>Launch Meeting</a:t>
            </a:r>
            <a:endParaRPr lang="en" dirty="0"/>
          </a:p>
        </p:txBody>
      </p:sp>
      <p:sp>
        <p:nvSpPr>
          <p:cNvPr id="74" name="Shape 74"/>
          <p:cNvSpPr txBox="1"/>
          <p:nvPr/>
        </p:nvSpPr>
        <p:spPr>
          <a:xfrm>
            <a:off x="579000" y="368875"/>
            <a:ext cx="4367700" cy="95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rPr>
              <a:t>library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rladies_global 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 filter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city == </a:t>
            </a:r>
            <a:r>
              <a:rPr lang="en" dirty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‘</a:t>
            </a:r>
            <a:r>
              <a:rPr lang="en-US" dirty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Orlando’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E967E-F5AE-4A4B-85BB-094AC5528E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Mission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48E5F7-B2C3-4949-8EA6-8D2C9327B1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550" y="2005071"/>
            <a:ext cx="7632000" cy="123878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Improve the participation and experience of women in the </a:t>
            </a:r>
            <a:r>
              <a:rPr lang="en-US" sz="2000" b="1" dirty="0">
                <a:solidFill>
                  <a:srgbClr val="88398A"/>
                </a:solidFill>
              </a:rPr>
              <a:t>R</a:t>
            </a:r>
            <a:r>
              <a:rPr lang="en-US" sz="2000" dirty="0"/>
              <a:t> community - to achieve a proportionate gender representation in </a:t>
            </a:r>
            <a:r>
              <a:rPr lang="en-US" sz="2000" b="1" dirty="0">
                <a:solidFill>
                  <a:srgbClr val="88398A"/>
                </a:solidFill>
              </a:rPr>
              <a:t>R</a:t>
            </a:r>
            <a:r>
              <a:rPr lang="en-US" sz="2000" dirty="0"/>
              <a:t> community 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Support </a:t>
            </a:r>
            <a:r>
              <a:rPr lang="en-US" sz="2000" b="1" dirty="0">
                <a:solidFill>
                  <a:srgbClr val="88398A"/>
                </a:solidFill>
              </a:rPr>
              <a:t>R</a:t>
            </a:r>
            <a:r>
              <a:rPr lang="en-US" sz="2000" dirty="0"/>
              <a:t> enthusiasts who identify as female to help them achieve their programming potential by building a collaborative network of </a:t>
            </a:r>
            <a:r>
              <a:rPr lang="en-US" sz="2000" b="1" dirty="0">
                <a:solidFill>
                  <a:srgbClr val="88398A"/>
                </a:solidFill>
              </a:rPr>
              <a:t>R</a:t>
            </a:r>
            <a:r>
              <a:rPr lang="en-US" sz="2000" dirty="0">
                <a:solidFill>
                  <a:srgbClr val="88398A"/>
                </a:solidFill>
              </a:rPr>
              <a:t> </a:t>
            </a:r>
            <a:r>
              <a:rPr lang="en-US" sz="2000" dirty="0"/>
              <a:t>leaders, mentors, learners and developers to facilitate individual and collective progress worldwide.</a:t>
            </a:r>
          </a:p>
        </p:txBody>
      </p:sp>
    </p:spTree>
    <p:extLst>
      <p:ext uri="{BB962C8B-B14F-4D97-AF65-F5344CB8AC3E}">
        <p14:creationId xmlns:p14="http://schemas.microsoft.com/office/powerpoint/2010/main" val="2356164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AA8AF7D-4C12-41DB-9498-A52D219DC3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 of Conduct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96C16A-19E8-4770-91EC-6F826694D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2381" y="1886173"/>
            <a:ext cx="7632000" cy="784800"/>
          </a:xfrm>
        </p:spPr>
        <p:txBody>
          <a:bodyPr/>
          <a:lstStyle/>
          <a:p>
            <a:r>
              <a:rPr lang="en-US" b="1" dirty="0">
                <a:solidFill>
                  <a:srgbClr val="88398A"/>
                </a:solidFill>
              </a:rPr>
              <a:t>R-Ladies</a:t>
            </a:r>
            <a:r>
              <a:rPr lang="en-US" dirty="0"/>
              <a:t> is dedicated to providing a harassment-free experience for everyone. We do not tolerate harassment of participants in any form.</a:t>
            </a:r>
          </a:p>
          <a:p>
            <a:endParaRPr lang="en-US" dirty="0"/>
          </a:p>
          <a:p>
            <a:r>
              <a:rPr lang="en-US" dirty="0"/>
              <a:t>This code of conduct applies to all </a:t>
            </a:r>
            <a:r>
              <a:rPr lang="en-US" b="1" dirty="0">
                <a:solidFill>
                  <a:srgbClr val="88398A"/>
                </a:solidFill>
              </a:rPr>
              <a:t>R-Ladies </a:t>
            </a:r>
            <a:r>
              <a:rPr lang="en-US" dirty="0"/>
              <a:t>spaces, both offline and online, including: meetups, Twitter, Slack, mailing lists. Anyone who violates this code of conduct may be sanctioned or expelled from these spaces at the discretion of the Founding Members. (...)</a:t>
            </a:r>
          </a:p>
          <a:p>
            <a:endParaRPr lang="en-US" dirty="0"/>
          </a:p>
          <a:p>
            <a:r>
              <a:rPr lang="en-US" dirty="0"/>
              <a:t> If you are being harassed by a member/guest/participant of/at R-Ladies, notice that someone else is being harassed, or have any other concerns, please contact the Founding Members via </a:t>
            </a:r>
            <a:r>
              <a:rPr lang="en-US" b="1" dirty="0">
                <a:solidFill>
                  <a:srgbClr val="88398A"/>
                </a:solidFill>
              </a:rPr>
              <a:t>reporting@rladies.org</a:t>
            </a:r>
          </a:p>
        </p:txBody>
      </p:sp>
    </p:spTree>
    <p:extLst>
      <p:ext uri="{BB962C8B-B14F-4D97-AF65-F5344CB8AC3E}">
        <p14:creationId xmlns:p14="http://schemas.microsoft.com/office/powerpoint/2010/main" val="3598913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1261050" y="905750"/>
            <a:ext cx="5404500" cy="1641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dirty="0"/>
              <a:t> A diversity of thought, perspective and culture is important in any field (...) Surround yourself with people who support you and get involved in [coding] programs. </a:t>
            </a:r>
            <a:endParaRPr lang="en" dirty="0"/>
          </a:p>
        </p:txBody>
      </p:sp>
      <p:sp>
        <p:nvSpPr>
          <p:cNvPr id="105" name="Shape 105"/>
          <p:cNvSpPr txBox="1"/>
          <p:nvPr/>
        </p:nvSpPr>
        <p:spPr>
          <a:xfrm>
            <a:off x="2539007" y="4078694"/>
            <a:ext cx="5404500" cy="4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600"/>
              </a:spcBef>
            </a:pPr>
            <a:r>
              <a:rPr lang="en-US" sz="1200" dirty="0"/>
              <a:t>—Sarah Friar CFO of Square (POS software)</a:t>
            </a:r>
            <a:endParaRPr lang="en" sz="1200" i="1" dirty="0">
              <a:solidFill>
                <a:srgbClr val="18181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53B94-D3A2-41BE-AAE2-4119D26DBB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</a:t>
            </a:r>
            <a:br>
              <a:rPr lang="en-US" dirty="0"/>
            </a:br>
            <a:r>
              <a:rPr lang="en-US" dirty="0"/>
              <a:t>R-Ladies Orlando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C66A00-F3AA-4F86-A8AA-DAEC96204D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2550" y="2374225"/>
            <a:ext cx="7632000" cy="784800"/>
          </a:xfrm>
        </p:spPr>
        <p:txBody>
          <a:bodyPr/>
          <a:lstStyle/>
          <a:p>
            <a:r>
              <a:rPr lang="en-US" sz="2400" b="1" dirty="0"/>
              <a:t>Why | When |Who</a:t>
            </a:r>
          </a:p>
        </p:txBody>
      </p:sp>
    </p:spTree>
    <p:extLst>
      <p:ext uri="{BB962C8B-B14F-4D97-AF65-F5344CB8AC3E}">
        <p14:creationId xmlns:p14="http://schemas.microsoft.com/office/powerpoint/2010/main" val="1214509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rgbClr val="88398A"/>
                </a:solidFill>
              </a:rPr>
              <a:t>R-Ladies Orlando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92024" y="1584700"/>
            <a:ext cx="3857941" cy="321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>
              <a:buNone/>
            </a:pPr>
            <a:r>
              <a:rPr lang="en-US" b="1" dirty="0"/>
              <a:t>Why are we here:</a:t>
            </a:r>
          </a:p>
          <a:p>
            <a:pPr marL="228600" lvl="0">
              <a:buNone/>
            </a:pPr>
            <a:endParaRPr lang="en-US" dirty="0"/>
          </a:p>
          <a:p>
            <a:pPr marL="514350" indent="-285750"/>
            <a:r>
              <a:rPr lang="en-US" dirty="0"/>
              <a:t>Improve R knowledge </a:t>
            </a:r>
          </a:p>
          <a:p>
            <a:pPr marL="514350" indent="-285750"/>
            <a:endParaRPr lang="en-US" dirty="0"/>
          </a:p>
          <a:p>
            <a:pPr marL="514350" indent="-285750"/>
            <a:r>
              <a:rPr lang="en-US" dirty="0"/>
              <a:t>Meet new people </a:t>
            </a:r>
          </a:p>
          <a:p>
            <a:pPr marL="514350" indent="-285750"/>
            <a:endParaRPr lang="en-US" dirty="0"/>
          </a:p>
          <a:p>
            <a:pPr marL="514350" indent="-285750"/>
            <a:r>
              <a:rPr lang="en-US" dirty="0"/>
              <a:t>Expand professional network</a:t>
            </a:r>
          </a:p>
          <a:p>
            <a:pPr marL="228600">
              <a:buNone/>
            </a:pPr>
            <a:r>
              <a:rPr lang="en-US" dirty="0"/>
              <a:t> </a:t>
            </a:r>
          </a:p>
          <a:p>
            <a:pPr marL="514350" indent="-285750"/>
            <a:r>
              <a:rPr lang="en-US" dirty="0"/>
              <a:t>Get involved in R community in general </a:t>
            </a:r>
            <a:endParaRPr lang="en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B5106D-D5BC-46DD-9681-44D033264FE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56743" y="1584700"/>
            <a:ext cx="3752028" cy="3219000"/>
          </a:xfrm>
          <a:solidFill>
            <a:srgbClr val="88398A"/>
          </a:solidFill>
        </p:spPr>
        <p:txBody>
          <a:bodyPr/>
          <a:lstStyle/>
          <a:p>
            <a:pPr>
              <a:buNone/>
            </a:pPr>
            <a:r>
              <a:rPr lang="en-US" b="1" dirty="0">
                <a:solidFill>
                  <a:schemeClr val="bg1"/>
                </a:solidFill>
              </a:rPr>
              <a:t>What we expect:</a:t>
            </a:r>
          </a:p>
          <a:p>
            <a:pPr>
              <a:buNone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Monthly presentations</a:t>
            </a: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Monthly workshops</a:t>
            </a: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Beginners Tutorials and Mentoring</a:t>
            </a:r>
          </a:p>
          <a:p>
            <a:pPr marL="285750" indent="-285750"/>
            <a:endParaRPr lang="en-US" dirty="0">
              <a:solidFill>
                <a:schemeClr val="bg1"/>
              </a:solidFill>
            </a:endParaRP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Informal networking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AF36-9E40-4F57-B3FE-7E2D58C8D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8398A"/>
                </a:solidFill>
              </a:rPr>
              <a:t>R-Ladies Orlando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76FCF4-6B47-421A-8F97-A6F4493717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When:</a:t>
            </a:r>
          </a:p>
          <a:p>
            <a:pPr marL="285750" indent="-285750"/>
            <a:endParaRPr lang="en-US" dirty="0"/>
          </a:p>
          <a:p>
            <a:pPr marL="285750" indent="-285750"/>
            <a:r>
              <a:rPr lang="en-US" dirty="0"/>
              <a:t>Formal Monthly Meetings</a:t>
            </a:r>
          </a:p>
          <a:p>
            <a:pPr marL="285750" indent="-285750"/>
            <a:r>
              <a:rPr lang="en-US" dirty="0"/>
              <a:t>Informal one-to-one mentoring for beginners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4A10DE-CDCD-4E54-B6C5-BC4CFD5B27B1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169933" y="1489007"/>
            <a:ext cx="3407099" cy="3219000"/>
          </a:xfrm>
          <a:solidFill>
            <a:srgbClr val="88398A"/>
          </a:solidFill>
        </p:spPr>
        <p:txBody>
          <a:bodyPr/>
          <a:lstStyle/>
          <a:p>
            <a:pPr>
              <a:buNone/>
            </a:pPr>
            <a:r>
              <a:rPr lang="en-US" b="1" dirty="0">
                <a:solidFill>
                  <a:schemeClr val="bg1"/>
                </a:solidFill>
              </a:rPr>
              <a:t>Who:</a:t>
            </a:r>
          </a:p>
          <a:p>
            <a:pPr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/>
            <a:r>
              <a:rPr lang="en-US" dirty="0">
                <a:solidFill>
                  <a:schemeClr val="bg1"/>
                </a:solidFill>
              </a:rPr>
              <a:t>Would like to get to know all of you, a little background and expectation survey</a:t>
            </a:r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043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2DC7B0-15A9-4B44-89DF-A3391F67C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549" y="1214425"/>
            <a:ext cx="5388081" cy="1159800"/>
          </a:xfrm>
        </p:spPr>
        <p:txBody>
          <a:bodyPr/>
          <a:lstStyle/>
          <a:p>
            <a:r>
              <a:rPr lang="en-US" dirty="0"/>
              <a:t>3.</a:t>
            </a:r>
            <a:br>
              <a:rPr lang="en-US" dirty="0"/>
            </a:br>
            <a:r>
              <a:rPr lang="en-US" dirty="0"/>
              <a:t>Action Plan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77427BC-0C3B-4F4B-A436-1F7788BCC6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Ideas | Projects | Mentorship</a:t>
            </a:r>
          </a:p>
        </p:txBody>
      </p:sp>
    </p:spTree>
    <p:extLst>
      <p:ext uri="{BB962C8B-B14F-4D97-AF65-F5344CB8AC3E}">
        <p14:creationId xmlns:p14="http://schemas.microsoft.com/office/powerpoint/2010/main" val="27057461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7CD990-548C-4D4C-82B9-AD9EA0E0D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353" y="951170"/>
            <a:ext cx="5728070" cy="384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194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>
                <a:solidFill>
                  <a:srgbClr val="88398A"/>
                </a:solidFill>
              </a:rPr>
              <a:t>Action Plan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body" idx="2"/>
          </p:nvPr>
        </p:nvSpPr>
        <p:spPr>
          <a:xfrm>
            <a:off x="5148667" y="980644"/>
            <a:ext cx="3407099" cy="4162856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/>
          <a:p>
            <a:pPr marL="285750" indent="-285750"/>
            <a:r>
              <a:rPr lang="en-US" b="1" dirty="0">
                <a:solidFill>
                  <a:srgbClr val="FFFFFF"/>
                </a:solidFill>
              </a:rPr>
              <a:t>Work on a community project, that we all can contribute to, preferably one that relates to Orlando or Florida; an R package or product.</a:t>
            </a:r>
          </a:p>
          <a:p>
            <a:pPr marL="285750" indent="-285750"/>
            <a:endParaRPr lang="en-US" b="1" dirty="0">
              <a:solidFill>
                <a:srgbClr val="FFFFFF"/>
              </a:solidFill>
            </a:endParaRPr>
          </a:p>
          <a:p>
            <a:pPr marL="285750" indent="-285750"/>
            <a:r>
              <a:rPr lang="en-US" b="1" dirty="0">
                <a:solidFill>
                  <a:srgbClr val="FFFFFF"/>
                </a:solidFill>
              </a:rPr>
              <a:t>Offer one-to-one mentorship; align seasoned R-Ladies with Newbies.</a:t>
            </a:r>
          </a:p>
          <a:p>
            <a:pPr marL="285750" indent="-285750"/>
            <a:endParaRPr lang="en-US" b="1" dirty="0">
              <a:solidFill>
                <a:srgbClr val="FFFFFF"/>
              </a:solidFill>
            </a:endParaRPr>
          </a:p>
          <a:p>
            <a:pPr marL="285750" indent="-285750"/>
            <a:r>
              <a:rPr lang="en-US" b="1" dirty="0">
                <a:solidFill>
                  <a:srgbClr val="FFFFFF"/>
                </a:solidFill>
              </a:rPr>
              <a:t>Fun workshops</a:t>
            </a:r>
            <a:endParaRPr lang="en" dirty="0">
              <a:solidFill>
                <a:srgbClr val="D3D3D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B7DC93-A406-4188-840F-386AF3B4D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025" y="980644"/>
            <a:ext cx="2792076" cy="418811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57F276-14C7-43C2-9BFD-541DEAF20A4A}"/>
              </a:ext>
            </a:extLst>
          </p:cNvPr>
          <p:cNvSpPr/>
          <p:nvPr/>
        </p:nvSpPr>
        <p:spPr>
          <a:xfrm>
            <a:off x="882501" y="784100"/>
            <a:ext cx="7325834" cy="400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88398A"/>
                </a:solidFill>
                <a:latin typeface="Helvetica Neue" panose="020B0604020202020204" charset="0"/>
              </a:rPr>
              <a:t>Online presence</a:t>
            </a:r>
          </a:p>
          <a:p>
            <a:endParaRPr lang="en-US" sz="2000" b="1" dirty="0">
              <a:solidFill>
                <a:srgbClr val="88398A"/>
              </a:solidFill>
              <a:latin typeface="Helvetica Neue" panose="020B0604020202020204" charset="0"/>
            </a:endParaRPr>
          </a:p>
          <a:p>
            <a:r>
              <a:rPr lang="en-US" sz="2000" dirty="0">
                <a:latin typeface="Helvetica Neue" panose="020B0604020202020204" charset="0"/>
              </a:rPr>
              <a:t> ▪ Website: http://www.rladies.org </a:t>
            </a:r>
          </a:p>
          <a:p>
            <a:endParaRPr lang="en-US" sz="2000" dirty="0">
              <a:latin typeface="Helvetica Neue" panose="020B0604020202020204" charset="0"/>
            </a:endParaRPr>
          </a:p>
          <a:p>
            <a:r>
              <a:rPr lang="en-US" sz="2000" dirty="0">
                <a:latin typeface="Helvetica Neue" panose="020B0604020202020204" charset="0"/>
              </a:rPr>
              <a:t>▪ R-Ladies directory: https://rladies.org/ladies/ </a:t>
            </a:r>
          </a:p>
          <a:p>
            <a:endParaRPr lang="en-US" sz="2000" dirty="0">
              <a:latin typeface="Helvetica Neue" panose="020B0604020202020204" charset="0"/>
            </a:endParaRPr>
          </a:p>
          <a:p>
            <a:r>
              <a:rPr lang="en-US" sz="2000" dirty="0">
                <a:latin typeface="Helvetica Neue" panose="020B0604020202020204" charset="0"/>
              </a:rPr>
              <a:t>▪ Email: info@rladies.org and orlando@rladies.org </a:t>
            </a:r>
          </a:p>
          <a:p>
            <a:endParaRPr lang="en-US" sz="2000" dirty="0">
              <a:latin typeface="Helvetica Neue" panose="020B0604020202020204" charset="0"/>
            </a:endParaRPr>
          </a:p>
          <a:p>
            <a:r>
              <a:rPr lang="en-US" sz="2000" dirty="0">
                <a:latin typeface="Helvetica Neue" panose="020B0604020202020204" charset="0"/>
              </a:rPr>
              <a:t>▪ Twitter: @</a:t>
            </a:r>
            <a:r>
              <a:rPr lang="en-US" sz="2000" dirty="0" err="1">
                <a:latin typeface="Helvetica Neue" panose="020B0604020202020204" charset="0"/>
              </a:rPr>
              <a:t>RLadiesGlobal</a:t>
            </a:r>
            <a:r>
              <a:rPr lang="en-US" sz="2000" dirty="0">
                <a:latin typeface="Helvetica Neue" panose="020B0604020202020204" charset="0"/>
              </a:rPr>
              <a:t> and @</a:t>
            </a:r>
            <a:r>
              <a:rPr lang="en-US" sz="2000" dirty="0" err="1">
                <a:latin typeface="Helvetica Neue" panose="020B0604020202020204" charset="0"/>
              </a:rPr>
              <a:t>RLadiesOrlando</a:t>
            </a:r>
            <a:endParaRPr lang="en-US" sz="2000" dirty="0">
              <a:latin typeface="Helvetica Neue" panose="020B0604020202020204" charset="0"/>
            </a:endParaRPr>
          </a:p>
          <a:p>
            <a:endParaRPr lang="en-US" dirty="0"/>
          </a:p>
          <a:p>
            <a:r>
              <a:rPr lang="en-US" sz="2000" dirty="0">
                <a:latin typeface="Helvetica Neue" panose="020B0604020202020204" charset="0"/>
              </a:rPr>
              <a:t>▪ Slack: http://r-ladies.slack.com channel: #</a:t>
            </a:r>
            <a:r>
              <a:rPr lang="en-US" sz="2000" dirty="0" err="1">
                <a:latin typeface="Helvetica Neue" panose="020B0604020202020204" charset="0"/>
              </a:rPr>
              <a:t>rladies</a:t>
            </a:r>
            <a:r>
              <a:rPr lang="en-US" sz="2000" dirty="0">
                <a:latin typeface="Helvetica Neue" panose="020B0604020202020204" charset="0"/>
              </a:rPr>
              <a:t>-Dublin</a:t>
            </a:r>
          </a:p>
          <a:p>
            <a:r>
              <a:rPr lang="en-US" sz="2000" dirty="0">
                <a:latin typeface="Helvetica Neue" panose="020B0604020202020204" charset="0"/>
              </a:rPr>
              <a:t> </a:t>
            </a:r>
          </a:p>
          <a:p>
            <a:r>
              <a:rPr lang="en-US" sz="2000" dirty="0">
                <a:latin typeface="Helvetica Neue" panose="020B0604020202020204" charset="0"/>
              </a:rPr>
              <a:t>▪ GitHub: http://github.com/rladies</a:t>
            </a:r>
          </a:p>
        </p:txBody>
      </p:sp>
    </p:spTree>
    <p:extLst>
      <p:ext uri="{BB962C8B-B14F-4D97-AF65-F5344CB8AC3E}">
        <p14:creationId xmlns:p14="http://schemas.microsoft.com/office/powerpoint/2010/main" val="3841462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E14F73-5F4F-4773-9FBD-ADA0C56B9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870" y="1784940"/>
            <a:ext cx="3059851" cy="30598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BB5836-6D68-47A5-8D35-980C443D4E2C}"/>
              </a:ext>
            </a:extLst>
          </p:cNvPr>
          <p:cNvSpPr/>
          <p:nvPr/>
        </p:nvSpPr>
        <p:spPr>
          <a:xfrm>
            <a:off x="1359995" y="946670"/>
            <a:ext cx="6447599" cy="923330"/>
          </a:xfrm>
          <a:prstGeom prst="rect">
            <a:avLst/>
          </a:prstGeom>
          <a:solidFill>
            <a:schemeClr val="bg1"/>
          </a:solidFill>
        </p:spPr>
        <p:txBody>
          <a:bodyPr wrap="none" lIns="91440" tIns="45720" rIns="91440" bIns="45720">
            <a:spAutoFit/>
          </a:bodyPr>
          <a:lstStyle/>
          <a:p>
            <a:r>
              <a:rPr lang="en-US" sz="5400" dirty="0">
                <a:solidFill>
                  <a:srgbClr val="88398A"/>
                </a:solidFill>
                <a:effectLst>
                  <a:glow rad="63500">
                    <a:schemeClr val="accent5">
                      <a:satMod val="175000"/>
                      <a:alpha val="40000"/>
                    </a:schemeClr>
                  </a:glow>
                </a:effectLst>
                <a:latin typeface="AR DECODE" panose="02000000000000000000" pitchFamily="2" charset="0"/>
              </a:rPr>
              <a:t>A Very Special Thank You</a:t>
            </a:r>
          </a:p>
        </p:txBody>
      </p:sp>
    </p:spTree>
    <p:extLst>
      <p:ext uri="{BB962C8B-B14F-4D97-AF65-F5344CB8AC3E}">
        <p14:creationId xmlns:p14="http://schemas.microsoft.com/office/powerpoint/2010/main" val="1742663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ctrTitle" idx="4294967295"/>
          </p:nvPr>
        </p:nvSpPr>
        <p:spPr>
          <a:xfrm>
            <a:off x="1074738" y="914400"/>
            <a:ext cx="8069262" cy="116046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9600" dirty="0">
                <a:solidFill>
                  <a:srgbClr val="88398A"/>
                </a:solidFill>
              </a:rPr>
              <a:t>For Beginners</a:t>
            </a:r>
            <a:endParaRPr lang="en" sz="9600" dirty="0">
              <a:solidFill>
                <a:srgbClr val="88398A"/>
              </a:solidFill>
            </a:endParaRPr>
          </a:p>
        </p:txBody>
      </p:sp>
      <p:grpSp>
        <p:nvGrpSpPr>
          <p:cNvPr id="117" name="Shape 117"/>
          <p:cNvGrpSpPr/>
          <p:nvPr/>
        </p:nvGrpSpPr>
        <p:grpSpPr>
          <a:xfrm rot="2700000">
            <a:off x="6485595" y="678125"/>
            <a:ext cx="711026" cy="710986"/>
            <a:chOff x="576250" y="4319400"/>
            <a:chExt cx="442075" cy="442050"/>
          </a:xfrm>
        </p:grpSpPr>
        <p:sp>
          <p:nvSpPr>
            <p:cNvPr id="118" name="Shape 1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>
                <a:solidFill>
                  <a:srgbClr val="88398A"/>
                </a:solidFill>
              </a:rPr>
              <a:t>What is R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92025" y="1424763"/>
            <a:ext cx="7590738" cy="331006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indent="-285750"/>
            <a:r>
              <a:rPr lang="en-US" b="1" dirty="0">
                <a:solidFill>
                  <a:schemeClr val="tx1"/>
                </a:solidFill>
              </a:rPr>
              <a:t>R is a programming language and software environment for statistical computing and graphics.  </a:t>
            </a:r>
          </a:p>
          <a:p>
            <a:pPr marL="285750" indent="-285750"/>
            <a:endParaRPr lang="en-US" b="1" dirty="0">
              <a:solidFill>
                <a:schemeClr val="tx1"/>
              </a:solidFill>
            </a:endParaRPr>
          </a:p>
          <a:p>
            <a:pPr marL="285750" indent="-285750"/>
            <a:r>
              <a:rPr lang="en-US" b="1" dirty="0">
                <a:solidFill>
                  <a:schemeClr val="tx1"/>
                </a:solidFill>
              </a:rPr>
              <a:t>Created by </a:t>
            </a:r>
            <a:r>
              <a:rPr lang="en-US" b="1" dirty="0">
                <a:solidFill>
                  <a:srgbClr val="88398A"/>
                </a:solidFill>
              </a:rPr>
              <a:t>R</a:t>
            </a:r>
            <a:r>
              <a:rPr lang="en-US" b="1" dirty="0">
                <a:solidFill>
                  <a:schemeClr val="tx1"/>
                </a:solidFill>
              </a:rPr>
              <a:t>oss Ihaka and </a:t>
            </a:r>
            <a:r>
              <a:rPr lang="en-US" b="1" dirty="0">
                <a:solidFill>
                  <a:srgbClr val="88398A"/>
                </a:solidFill>
              </a:rPr>
              <a:t>R</a:t>
            </a:r>
            <a:r>
              <a:rPr lang="en-US" b="1" dirty="0">
                <a:solidFill>
                  <a:schemeClr val="tx1"/>
                </a:solidFill>
              </a:rPr>
              <a:t>obert Gentleman- University of Auckland (1992-1995)</a:t>
            </a:r>
          </a:p>
          <a:p>
            <a:pPr marL="285750" indent="-285750"/>
            <a:endParaRPr lang="en-US" b="1" dirty="0">
              <a:solidFill>
                <a:schemeClr val="tx1"/>
              </a:solidFill>
            </a:endParaRPr>
          </a:p>
          <a:p>
            <a:pPr marL="285750" indent="-285750"/>
            <a:r>
              <a:rPr lang="en-US" b="1" dirty="0">
                <a:solidFill>
                  <a:schemeClr val="tx1"/>
                </a:solidFill>
              </a:rPr>
              <a:t>Open source project</a:t>
            </a:r>
            <a:endParaRPr lang="e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B9FCA41-7818-4BA0-A269-06CC1ACEA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8398A"/>
                </a:solidFill>
              </a:rPr>
              <a:t>To Download 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12DF732-CCCB-4704-9DCD-7BA0494DA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5" y="851200"/>
            <a:ext cx="5971500" cy="1158353"/>
          </a:xfrm>
        </p:spPr>
        <p:txBody>
          <a:bodyPr/>
          <a:lstStyle/>
          <a:p>
            <a:r>
              <a:rPr lang="en-US" dirty="0"/>
              <a:t> Go to CRAN, the comprehensive R archive network.</a:t>
            </a:r>
          </a:p>
          <a:p>
            <a:r>
              <a:rPr lang="en-US" dirty="0"/>
              <a:t> Choose Windows or Mac</a:t>
            </a:r>
          </a:p>
          <a:p>
            <a:r>
              <a:rPr lang="en-US" dirty="0"/>
              <a:t> Follow instruction to download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F8A7C6-A3A3-4501-9C91-A8D61F4AD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148" y="2155634"/>
            <a:ext cx="7328922" cy="263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713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04580-3CC1-4A6F-8B02-A34E6FE54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88398A"/>
                </a:solidFill>
              </a:rPr>
              <a:t>RStudio</a:t>
            </a:r>
            <a:endParaRPr lang="en-US" dirty="0">
              <a:solidFill>
                <a:srgbClr val="88398A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2EA11-126D-419B-AE8B-3932D251C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2025" y="937739"/>
            <a:ext cx="8069202" cy="1305731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RStudio</a:t>
            </a:r>
            <a:r>
              <a:rPr lang="en-US" dirty="0"/>
              <a:t> is an integrated development environment or IDE, for R programming. </a:t>
            </a:r>
          </a:p>
          <a:p>
            <a:r>
              <a:rPr lang="en-US" dirty="0"/>
              <a:t> Download and install it from http://www.rstudio.com/download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120F5F-21CF-437E-88A5-87CF74D53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442" y="2018563"/>
            <a:ext cx="7697972" cy="272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0862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AE593-2282-4607-A806-D97FF07C4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88398A"/>
                </a:solidFill>
              </a:rPr>
              <a:t>What is </a:t>
            </a:r>
            <a:r>
              <a:rPr lang="en-US" dirty="0" err="1">
                <a:solidFill>
                  <a:srgbClr val="88398A"/>
                </a:solidFill>
              </a:rPr>
              <a:t>Github</a:t>
            </a:r>
            <a:r>
              <a:rPr lang="en-US" dirty="0">
                <a:solidFill>
                  <a:srgbClr val="88398A"/>
                </a:solidFill>
              </a:rPr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6CF4BD-5DAC-42CA-8F6C-91CF20DC05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6331" y="1150390"/>
            <a:ext cx="6144710" cy="3751219"/>
          </a:xfrm>
        </p:spPr>
        <p:txBody>
          <a:bodyPr/>
          <a:lstStyle/>
          <a:p>
            <a:r>
              <a:rPr lang="en-US" dirty="0"/>
              <a:t> GitHub is a web-based Git or version control repository and Internet hosting service. </a:t>
            </a:r>
          </a:p>
          <a:p>
            <a:r>
              <a:rPr lang="en-US" dirty="0"/>
              <a:t> It offers all of the distributed version control and source code management (SCM) functionality of Git as well as adding its own features.</a:t>
            </a:r>
          </a:p>
          <a:p>
            <a:r>
              <a:rPr lang="en-US" dirty="0"/>
              <a:t> It provides access control and several collaboration features such as bug tracking, feature requests, task management, and wikis for every project. 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b="1" dirty="0">
                <a:solidFill>
                  <a:srgbClr val="88398A"/>
                </a:solidFill>
              </a:rPr>
              <a:t>Why do I need it?</a:t>
            </a:r>
          </a:p>
          <a:p>
            <a:pPr marL="285750" indent="-285750"/>
            <a:r>
              <a:rPr lang="en-US" dirty="0"/>
              <a:t>Extremely popular </a:t>
            </a:r>
          </a:p>
          <a:p>
            <a:pPr marL="285750" indent="-285750"/>
            <a:r>
              <a:rPr lang="en-US" dirty="0"/>
              <a:t>A community of developers sharing code and contributing to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2A9B76-0553-4A4D-AB43-6BF1B0812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735" y="140449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1047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hape 148" descr="alexandru-rotariu-251789.jpg"/>
          <p:cNvPicPr preferRelativeResize="0"/>
          <p:nvPr/>
        </p:nvPicPr>
        <p:blipFill rotWithShape="1">
          <a:blip r:embed="rId3">
            <a:alphaModFix amt="74000"/>
          </a:blip>
          <a:srcRect t="4873" b="4873"/>
          <a:stretch/>
        </p:blipFill>
        <p:spPr>
          <a:xfrm>
            <a:off x="53575" y="0"/>
            <a:ext cx="759843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6270025" y="3995325"/>
            <a:ext cx="2035800" cy="609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#rdogladies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hape 154" descr="michal-grosicki-218461.jpg"/>
          <p:cNvPicPr preferRelativeResize="0"/>
          <p:nvPr/>
        </p:nvPicPr>
        <p:blipFill rotWithShape="1">
          <a:blip r:embed="rId3">
            <a:alphaModFix/>
          </a:blip>
          <a:srcRect l="11015" r="644"/>
          <a:stretch/>
        </p:blipFill>
        <p:spPr>
          <a:xfrm>
            <a:off x="51949" y="0"/>
            <a:ext cx="7619928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 rot="5400000">
            <a:off x="6707763" y="2444061"/>
            <a:ext cx="3008623" cy="609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#rchickenladies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hape 160" descr="mikhail-vasilyev-34524.jpg"/>
          <p:cNvPicPr preferRelativeResize="0"/>
          <p:nvPr/>
        </p:nvPicPr>
        <p:blipFill rotWithShape="1">
          <a:blip r:embed="rId3">
            <a:alphaModFix/>
          </a:blip>
          <a:srcRect l="8333" r="8333"/>
          <a:stretch/>
        </p:blipFill>
        <p:spPr>
          <a:xfrm flipH="1">
            <a:off x="51949" y="0"/>
            <a:ext cx="7619932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 rot="514">
            <a:off x="5170802" y="383993"/>
            <a:ext cx="2007600" cy="609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#rcatladies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E5EB6-4C44-4ECA-8CF6-F3253F4C9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1B83E5-18D9-4A5C-A1FC-AFA55400B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" y="0"/>
            <a:ext cx="900112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66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 idx="4294967295"/>
          </p:nvPr>
        </p:nvSpPr>
        <p:spPr>
          <a:xfrm>
            <a:off x="2361750" y="1211750"/>
            <a:ext cx="3663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9600" dirty="0">
                <a:solidFill>
                  <a:srgbClr val="88398A"/>
                </a:solidFill>
              </a:rPr>
              <a:t>Hello!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ubTitle" idx="4294967295"/>
          </p:nvPr>
        </p:nvSpPr>
        <p:spPr>
          <a:xfrm>
            <a:off x="2361749" y="2517700"/>
            <a:ext cx="5400600" cy="22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/>
              <a:t>I am Kathy Joshi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-US" dirty="0">
                <a:solidFill>
                  <a:srgbClr val="000000"/>
                </a:solidFill>
              </a:rPr>
              <a:t>You can find me at: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hlinkClick r:id="rId3"/>
              </a:rPr>
              <a:t>Kathy@rladies.org</a:t>
            </a:r>
            <a:endParaRPr lang="en-US" dirty="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-US" dirty="0">
                <a:solidFill>
                  <a:srgbClr val="000000"/>
                </a:solidFill>
                <a:hlinkClick r:id="rId4"/>
              </a:rPr>
              <a:t>kathyjoshi1030@gmail.com</a:t>
            </a:r>
            <a:endParaRPr lang="en-US" dirty="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700001" y="1917606"/>
            <a:ext cx="1661748" cy="1548608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/>
              <a:t>R-Ladies Global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 b="1" dirty="0"/>
              <a:t>History | Mission Statement | Code</a:t>
            </a:r>
            <a:endParaRPr lang="en" sz="24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rcRect t="917" b="22365"/>
          <a:stretch>
            <a:fillRect/>
          </a:stretch>
        </p:blipFill>
        <p:spPr>
          <a:xfrm>
            <a:off x="-34568" y="-42863"/>
            <a:ext cx="9213252" cy="5229297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What is R-Ladies?"/>
          <p:cNvSpPr/>
          <p:nvPr/>
        </p:nvSpPr>
        <p:spPr>
          <a:xfrm>
            <a:off x="704370" y="17115"/>
            <a:ext cx="7735260" cy="795520"/>
          </a:xfrm>
          <a:prstGeom prst="rect">
            <a:avLst/>
          </a:prstGeom>
          <a:solidFill>
            <a:srgbClr val="88398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 defTabSz="584200">
              <a:defRPr sz="3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What is R-Ladies?</a:t>
            </a:r>
          </a:p>
        </p:txBody>
      </p:sp>
      <p:sp>
        <p:nvSpPr>
          <p:cNvPr id="149" name="#rdogladies"/>
          <p:cNvSpPr/>
          <p:nvPr/>
        </p:nvSpPr>
        <p:spPr>
          <a:xfrm>
            <a:off x="7131564" y="4614744"/>
            <a:ext cx="1944016" cy="488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6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#rdogladies</a:t>
            </a:r>
          </a:p>
        </p:txBody>
      </p:sp>
    </p:spTree>
    <p:extLst>
      <p:ext uri="{BB962C8B-B14F-4D97-AF65-F5344CB8AC3E}">
        <p14:creationId xmlns:p14="http://schemas.microsoft.com/office/powerpoint/2010/main" val="512266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rcRect l="6865" r="5142"/>
          <a:stretch>
            <a:fillRect/>
          </a:stretch>
        </p:blipFill>
        <p:spPr>
          <a:xfrm>
            <a:off x="-9963" y="-28"/>
            <a:ext cx="4538574" cy="515794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43"/>
          <p:cNvSpPr>
            <a:spLocks noGrp="1"/>
          </p:cNvSpPr>
          <p:nvPr>
            <p:ph type="body" sz="half" idx="4294967295"/>
          </p:nvPr>
        </p:nvSpPr>
        <p:spPr>
          <a:xfrm>
            <a:off x="4585975" y="1403190"/>
            <a:ext cx="4538664" cy="2925636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SzTx/>
              <a:buNone/>
              <a:defRPr sz="2400">
                <a:solidFill>
                  <a:srgbClr val="000000"/>
                </a:solidFill>
              </a:defRPr>
            </a:pPr>
            <a:r>
              <a:t>Worldwide organization that  promotes </a:t>
            </a:r>
            <a:r>
              <a:rPr b="1">
                <a:solidFill>
                  <a:srgbClr val="88398B"/>
                </a:solidFill>
              </a:rPr>
              <a:t>diversity</a:t>
            </a:r>
            <a:r>
              <a:t> in the </a:t>
            </a:r>
            <a:r>
              <a:rPr b="1">
                <a:solidFill>
                  <a:srgbClr val="88398A"/>
                </a:solidFill>
                <a:hlinkClick r:id="rId3"/>
              </a:rPr>
              <a:t>#rstats</a:t>
            </a:r>
            <a:r>
              <a:t> community via meetups and mentorship in a </a:t>
            </a:r>
            <a:r>
              <a:rPr b="1">
                <a:solidFill>
                  <a:srgbClr val="88398B"/>
                </a:solidFill>
              </a:rPr>
              <a:t>friendly</a:t>
            </a:r>
            <a:r>
              <a:t> and </a:t>
            </a:r>
            <a:r>
              <a:rPr b="1">
                <a:solidFill>
                  <a:srgbClr val="88398B"/>
                </a:solidFill>
              </a:rPr>
              <a:t>safe</a:t>
            </a:r>
            <a:r>
              <a:t> environment</a:t>
            </a:r>
          </a:p>
        </p:txBody>
      </p:sp>
    </p:spTree>
    <p:extLst>
      <p:ext uri="{BB962C8B-B14F-4D97-AF65-F5344CB8AC3E}">
        <p14:creationId xmlns:p14="http://schemas.microsoft.com/office/powerpoint/2010/main" val="823521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91"/>
          <p:cNvSpPr>
            <a:spLocks noGrp="1"/>
          </p:cNvSpPr>
          <p:nvPr>
            <p:ph type="title" idx="4294967295"/>
          </p:nvPr>
        </p:nvSpPr>
        <p:spPr>
          <a:xfrm>
            <a:off x="2740349" y="195749"/>
            <a:ext cx="3663302" cy="1159802"/>
          </a:xfrm>
          <a:prstGeom prst="rect">
            <a:avLst/>
          </a:prstGeom>
        </p:spPr>
        <p:txBody>
          <a:bodyPr>
            <a:normAutofit/>
          </a:bodyPr>
          <a:lstStyle>
            <a:lvl1pPr defTabSz="457200">
              <a:defRPr sz="4800">
                <a:solidFill>
                  <a:srgbClr val="88398A"/>
                </a:solidFill>
              </a:defRPr>
            </a:lvl1pPr>
          </a:lstStyle>
          <a:p>
            <a:r>
              <a:t>Who we are</a:t>
            </a:r>
          </a:p>
        </p:txBody>
      </p:sp>
      <p:pic>
        <p:nvPicPr>
          <p:cNvPr id="15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7993" y="2105051"/>
            <a:ext cx="1464024" cy="14640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7" y="0"/>
                </a:moveTo>
                <a:cubicBezTo>
                  <a:pt x="8033" y="0"/>
                  <a:pt x="5271" y="1053"/>
                  <a:pt x="3162" y="3162"/>
                </a:cubicBezTo>
                <a:cubicBezTo>
                  <a:pt x="1053" y="5271"/>
                  <a:pt x="0" y="8033"/>
                  <a:pt x="0" y="10797"/>
                </a:cubicBezTo>
                <a:cubicBezTo>
                  <a:pt x="0" y="13561"/>
                  <a:pt x="1053" y="16329"/>
                  <a:pt x="3162" y="18438"/>
                </a:cubicBezTo>
                <a:cubicBezTo>
                  <a:pt x="5271" y="20547"/>
                  <a:pt x="8033" y="21600"/>
                  <a:pt x="10797" y="21600"/>
                </a:cubicBezTo>
                <a:cubicBezTo>
                  <a:pt x="13561" y="21600"/>
                  <a:pt x="16329" y="20547"/>
                  <a:pt x="18438" y="18438"/>
                </a:cubicBezTo>
                <a:cubicBezTo>
                  <a:pt x="20547" y="16329"/>
                  <a:pt x="21600" y="13561"/>
                  <a:pt x="21600" y="10797"/>
                </a:cubicBezTo>
                <a:cubicBezTo>
                  <a:pt x="21600" y="8033"/>
                  <a:pt x="20547" y="5271"/>
                  <a:pt x="18438" y="3162"/>
                </a:cubicBezTo>
                <a:cubicBezTo>
                  <a:pt x="16329" y="1053"/>
                  <a:pt x="13561" y="0"/>
                  <a:pt x="10797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0" name="Alice Daish"/>
          <p:cNvSpPr/>
          <p:nvPr/>
        </p:nvSpPr>
        <p:spPr>
          <a:xfrm>
            <a:off x="-170353" y="3597436"/>
            <a:ext cx="2430265" cy="287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4200">
              <a:defRPr sz="1200" cap="all">
                <a:solidFill>
                  <a:srgbClr val="292B2C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Alice Daish</a:t>
            </a:r>
          </a:p>
        </p:txBody>
      </p:sp>
      <p:sp>
        <p:nvSpPr>
          <p:cNvPr id="161" name="The Leadership Team"/>
          <p:cNvSpPr/>
          <p:nvPr/>
        </p:nvSpPr>
        <p:spPr>
          <a:xfrm>
            <a:off x="3060395" y="1132944"/>
            <a:ext cx="3023210" cy="451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buClr>
                <a:srgbClr val="562457"/>
              </a:buClr>
              <a:buFont typeface="Helvetica Neue"/>
              <a:defRPr sz="24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The Leadership Team</a:t>
            </a:r>
          </a:p>
        </p:txBody>
      </p:sp>
      <p:grpSp>
        <p:nvGrpSpPr>
          <p:cNvPr id="164" name="Group"/>
          <p:cNvGrpSpPr/>
          <p:nvPr/>
        </p:nvGrpSpPr>
        <p:grpSpPr>
          <a:xfrm>
            <a:off x="1512077" y="2105051"/>
            <a:ext cx="2430265" cy="1780065"/>
            <a:chOff x="0" y="0"/>
            <a:chExt cx="2430264" cy="1780064"/>
          </a:xfrm>
        </p:grpSpPr>
        <p:pic>
          <p:nvPicPr>
            <p:cNvPr id="162" name="pasted-image.tiff" descr="pasted-image.tiff"/>
            <p:cNvPicPr>
              <a:picLocks noChangeAspect="1"/>
            </p:cNvPicPr>
            <p:nvPr/>
          </p:nvPicPr>
          <p:blipFill>
            <a:blip r:embed="rId3">
              <a:extLst/>
            </a:blip>
            <a:srcRect/>
            <a:stretch>
              <a:fillRect/>
            </a:stretch>
          </p:blipFill>
          <p:spPr>
            <a:xfrm>
              <a:off x="578346" y="0"/>
              <a:ext cx="1464024" cy="14640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7" y="0"/>
                  </a:moveTo>
                  <a:cubicBezTo>
                    <a:pt x="8033" y="0"/>
                    <a:pt x="5271" y="1053"/>
                    <a:pt x="3162" y="3162"/>
                  </a:cubicBezTo>
                  <a:cubicBezTo>
                    <a:pt x="1053" y="5271"/>
                    <a:pt x="0" y="8033"/>
                    <a:pt x="0" y="10797"/>
                  </a:cubicBezTo>
                  <a:cubicBezTo>
                    <a:pt x="0" y="13561"/>
                    <a:pt x="1053" y="16329"/>
                    <a:pt x="3162" y="18438"/>
                  </a:cubicBezTo>
                  <a:cubicBezTo>
                    <a:pt x="5271" y="20547"/>
                    <a:pt x="8033" y="21600"/>
                    <a:pt x="10797" y="21600"/>
                  </a:cubicBezTo>
                  <a:cubicBezTo>
                    <a:pt x="13561" y="21600"/>
                    <a:pt x="16329" y="20547"/>
                    <a:pt x="18438" y="18438"/>
                  </a:cubicBezTo>
                  <a:cubicBezTo>
                    <a:pt x="20547" y="16329"/>
                    <a:pt x="21600" y="13561"/>
                    <a:pt x="21600" y="10797"/>
                  </a:cubicBezTo>
                  <a:cubicBezTo>
                    <a:pt x="21600" y="8033"/>
                    <a:pt x="20547" y="5271"/>
                    <a:pt x="18438" y="3162"/>
                  </a:cubicBezTo>
                  <a:cubicBezTo>
                    <a:pt x="16329" y="1053"/>
                    <a:pt x="13561" y="0"/>
                    <a:pt x="10797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63" name="Claudia vitolo"/>
            <p:cNvSpPr/>
            <p:nvPr/>
          </p:nvSpPr>
          <p:spPr>
            <a:xfrm>
              <a:off x="0" y="1492385"/>
              <a:ext cx="2430265" cy="287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ctr" defTabSz="584200">
                <a:defRPr sz="1200" cap="all">
                  <a:solidFill>
                    <a:srgbClr val="292B2C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Claudia vitolo</a:t>
              </a:r>
            </a:p>
          </p:txBody>
        </p:sp>
      </p:grpSp>
      <p:grpSp>
        <p:nvGrpSpPr>
          <p:cNvPr id="167" name="Group"/>
          <p:cNvGrpSpPr/>
          <p:nvPr/>
        </p:nvGrpSpPr>
        <p:grpSpPr>
          <a:xfrm>
            <a:off x="4974001" y="2105051"/>
            <a:ext cx="2430265" cy="1780065"/>
            <a:chOff x="0" y="0"/>
            <a:chExt cx="2430264" cy="1780064"/>
          </a:xfrm>
        </p:grpSpPr>
        <p:pic>
          <p:nvPicPr>
            <p:cNvPr id="165" name="pasted-image.tiff" descr="pasted-image.tiff"/>
            <p:cNvPicPr>
              <a:picLocks noChangeAspect="1"/>
            </p:cNvPicPr>
            <p:nvPr/>
          </p:nvPicPr>
          <p:blipFill>
            <a:blip r:embed="rId4">
              <a:extLst/>
            </a:blip>
            <a:srcRect/>
            <a:stretch>
              <a:fillRect/>
            </a:stretch>
          </p:blipFill>
          <p:spPr>
            <a:xfrm>
              <a:off x="483096" y="0"/>
              <a:ext cx="1464024" cy="14640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7" y="0"/>
                  </a:moveTo>
                  <a:cubicBezTo>
                    <a:pt x="8033" y="0"/>
                    <a:pt x="5271" y="1053"/>
                    <a:pt x="3162" y="3162"/>
                  </a:cubicBezTo>
                  <a:cubicBezTo>
                    <a:pt x="1053" y="5271"/>
                    <a:pt x="0" y="8033"/>
                    <a:pt x="0" y="10797"/>
                  </a:cubicBezTo>
                  <a:cubicBezTo>
                    <a:pt x="0" y="13561"/>
                    <a:pt x="1053" y="16329"/>
                    <a:pt x="3162" y="18438"/>
                  </a:cubicBezTo>
                  <a:cubicBezTo>
                    <a:pt x="5271" y="20547"/>
                    <a:pt x="8033" y="21600"/>
                    <a:pt x="10797" y="21600"/>
                  </a:cubicBezTo>
                  <a:cubicBezTo>
                    <a:pt x="13561" y="21600"/>
                    <a:pt x="16329" y="20547"/>
                    <a:pt x="18438" y="18438"/>
                  </a:cubicBezTo>
                  <a:cubicBezTo>
                    <a:pt x="20547" y="16329"/>
                    <a:pt x="21600" y="13561"/>
                    <a:pt x="21600" y="10797"/>
                  </a:cubicBezTo>
                  <a:cubicBezTo>
                    <a:pt x="21600" y="8033"/>
                    <a:pt x="20547" y="5271"/>
                    <a:pt x="18438" y="3162"/>
                  </a:cubicBezTo>
                  <a:cubicBezTo>
                    <a:pt x="16329" y="1053"/>
                    <a:pt x="13561" y="0"/>
                    <a:pt x="10797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66" name="erin ledeLL"/>
            <p:cNvSpPr/>
            <p:nvPr/>
          </p:nvSpPr>
          <p:spPr>
            <a:xfrm>
              <a:off x="0" y="1492384"/>
              <a:ext cx="2430265" cy="287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ctr" defTabSz="584200">
                <a:defRPr sz="1200" cap="all">
                  <a:solidFill>
                    <a:srgbClr val="292B2C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erin ledeLL</a:t>
              </a:r>
            </a:p>
          </p:txBody>
        </p:sp>
      </p:grpSp>
      <p:grpSp>
        <p:nvGrpSpPr>
          <p:cNvPr id="170" name="Group"/>
          <p:cNvGrpSpPr/>
          <p:nvPr/>
        </p:nvGrpSpPr>
        <p:grpSpPr>
          <a:xfrm>
            <a:off x="6638808" y="2105051"/>
            <a:ext cx="2430265" cy="1780065"/>
            <a:chOff x="0" y="0"/>
            <a:chExt cx="2430264" cy="1780064"/>
          </a:xfrm>
        </p:grpSpPr>
        <p:pic>
          <p:nvPicPr>
            <p:cNvPr id="168" name="pasted-image.tiff" descr="pasted-image.tiff"/>
            <p:cNvPicPr>
              <a:picLocks noChangeAspect="1"/>
            </p:cNvPicPr>
            <p:nvPr/>
          </p:nvPicPr>
          <p:blipFill>
            <a:blip r:embed="rId5">
              <a:extLst/>
            </a:blip>
            <a:srcRect/>
            <a:stretch>
              <a:fillRect/>
            </a:stretch>
          </p:blipFill>
          <p:spPr>
            <a:xfrm>
              <a:off x="578345" y="0"/>
              <a:ext cx="1464025" cy="14640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7" y="0"/>
                  </a:moveTo>
                  <a:cubicBezTo>
                    <a:pt x="8033" y="0"/>
                    <a:pt x="5271" y="1053"/>
                    <a:pt x="3162" y="3162"/>
                  </a:cubicBezTo>
                  <a:cubicBezTo>
                    <a:pt x="1053" y="5271"/>
                    <a:pt x="0" y="8033"/>
                    <a:pt x="0" y="10797"/>
                  </a:cubicBezTo>
                  <a:cubicBezTo>
                    <a:pt x="0" y="13561"/>
                    <a:pt x="1053" y="16329"/>
                    <a:pt x="3162" y="18438"/>
                  </a:cubicBezTo>
                  <a:cubicBezTo>
                    <a:pt x="5271" y="20547"/>
                    <a:pt x="8033" y="21600"/>
                    <a:pt x="10797" y="21600"/>
                  </a:cubicBezTo>
                  <a:cubicBezTo>
                    <a:pt x="13561" y="21600"/>
                    <a:pt x="16329" y="20547"/>
                    <a:pt x="18438" y="18438"/>
                  </a:cubicBezTo>
                  <a:cubicBezTo>
                    <a:pt x="20547" y="16329"/>
                    <a:pt x="21600" y="13561"/>
                    <a:pt x="21600" y="10797"/>
                  </a:cubicBezTo>
                  <a:cubicBezTo>
                    <a:pt x="21600" y="8033"/>
                    <a:pt x="20547" y="5271"/>
                    <a:pt x="18438" y="3162"/>
                  </a:cubicBezTo>
                  <a:cubicBezTo>
                    <a:pt x="16329" y="1053"/>
                    <a:pt x="13561" y="0"/>
                    <a:pt x="10797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69" name="Gabriela de Queiroz"/>
            <p:cNvSpPr/>
            <p:nvPr/>
          </p:nvSpPr>
          <p:spPr>
            <a:xfrm>
              <a:off x="0" y="1492384"/>
              <a:ext cx="2430265" cy="28768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ctr" defTabSz="584200">
                <a:defRPr sz="1200" cap="all">
                  <a:solidFill>
                    <a:srgbClr val="292B2C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Gabriela de Queiroz</a:t>
              </a:r>
            </a:p>
          </p:txBody>
        </p:sp>
      </p:grpSp>
      <p:grpSp>
        <p:nvGrpSpPr>
          <p:cNvPr id="173" name="Group"/>
          <p:cNvGrpSpPr/>
          <p:nvPr/>
        </p:nvGrpSpPr>
        <p:grpSpPr>
          <a:xfrm>
            <a:off x="3234227" y="2105050"/>
            <a:ext cx="2430266" cy="1780066"/>
            <a:chOff x="0" y="0"/>
            <a:chExt cx="2430264" cy="1780064"/>
          </a:xfrm>
        </p:grpSpPr>
        <p:pic>
          <p:nvPicPr>
            <p:cNvPr id="171" name="pasted-image.png" descr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rcRect t="4239" b="4230"/>
            <a:stretch>
              <a:fillRect/>
            </a:stretch>
          </p:blipFill>
          <p:spPr>
            <a:xfrm>
              <a:off x="578346" y="0"/>
              <a:ext cx="1464024" cy="1464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595" extrusionOk="0">
                  <a:moveTo>
                    <a:pt x="10797" y="0"/>
                  </a:moveTo>
                  <a:cubicBezTo>
                    <a:pt x="8033" y="0"/>
                    <a:pt x="5271" y="1004"/>
                    <a:pt x="3162" y="3014"/>
                  </a:cubicBezTo>
                  <a:cubicBezTo>
                    <a:pt x="1053" y="5025"/>
                    <a:pt x="0" y="7659"/>
                    <a:pt x="0" y="10294"/>
                  </a:cubicBezTo>
                  <a:cubicBezTo>
                    <a:pt x="0" y="12929"/>
                    <a:pt x="1053" y="15569"/>
                    <a:pt x="3162" y="17579"/>
                  </a:cubicBezTo>
                  <a:cubicBezTo>
                    <a:pt x="7379" y="21600"/>
                    <a:pt x="14221" y="21600"/>
                    <a:pt x="18438" y="17579"/>
                  </a:cubicBezTo>
                  <a:cubicBezTo>
                    <a:pt x="20547" y="15568"/>
                    <a:pt x="21600" y="12929"/>
                    <a:pt x="21600" y="10294"/>
                  </a:cubicBezTo>
                  <a:cubicBezTo>
                    <a:pt x="21600" y="7659"/>
                    <a:pt x="20547" y="5025"/>
                    <a:pt x="18438" y="3014"/>
                  </a:cubicBezTo>
                  <a:cubicBezTo>
                    <a:pt x="16329" y="1004"/>
                    <a:pt x="13561" y="0"/>
                    <a:pt x="10797" y="0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172" name="Hannah frick"/>
            <p:cNvSpPr/>
            <p:nvPr/>
          </p:nvSpPr>
          <p:spPr>
            <a:xfrm>
              <a:off x="0" y="1492385"/>
              <a:ext cx="2430265" cy="2876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ctr" defTabSz="584200">
                <a:defRPr sz="1200" cap="all">
                  <a:solidFill>
                    <a:srgbClr val="292B2C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Hannah frick</a:t>
              </a:r>
            </a:p>
          </p:txBody>
        </p:sp>
      </p:grpSp>
      <p:pic>
        <p:nvPicPr>
          <p:cNvPr id="174" name="pasted-image.pdf" descr="pasted-image.pdf"/>
          <p:cNvPicPr>
            <a:picLocks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 rot="16200000">
            <a:off x="2442509" y="1829450"/>
            <a:ext cx="569401" cy="47373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pasted-image.pdf" descr="pasted-image.pdf"/>
          <p:cNvPicPr>
            <a:picLocks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 rot="16200000">
            <a:off x="6840723" y="2223369"/>
            <a:ext cx="569401" cy="3949520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London"/>
          <p:cNvSpPr/>
          <p:nvPr/>
        </p:nvSpPr>
        <p:spPr>
          <a:xfrm>
            <a:off x="2155607" y="4570123"/>
            <a:ext cx="1205079" cy="45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buClr>
                <a:srgbClr val="562457"/>
              </a:buClr>
              <a:buFont typeface="Helvetica Neue"/>
              <a:defRPr sz="2400" b="1">
                <a:solidFill>
                  <a:srgbClr val="88398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London</a:t>
            </a:r>
          </a:p>
        </p:txBody>
      </p:sp>
      <p:sp>
        <p:nvSpPr>
          <p:cNvPr id="177" name="San Francisco"/>
          <p:cNvSpPr/>
          <p:nvPr/>
        </p:nvSpPr>
        <p:spPr>
          <a:xfrm>
            <a:off x="6037581" y="4570123"/>
            <a:ext cx="2175867" cy="45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buClr>
                <a:srgbClr val="562457"/>
              </a:buClr>
              <a:buFont typeface="Helvetica Neue"/>
              <a:defRPr sz="2400" b="1">
                <a:solidFill>
                  <a:srgbClr val="88398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San Francisco</a:t>
            </a:r>
          </a:p>
        </p:txBody>
      </p:sp>
    </p:spTree>
    <p:extLst>
      <p:ext uri="{BB962C8B-B14F-4D97-AF65-F5344CB8AC3E}">
        <p14:creationId xmlns:p14="http://schemas.microsoft.com/office/powerpoint/2010/main" val="2514162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0A5D1-FC6C-40B0-8950-44F49F13BA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294A65-27B9-48BE-BF34-943529E7DD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314" y="2374224"/>
            <a:ext cx="7632000" cy="1812185"/>
          </a:xfrm>
        </p:spPr>
        <p:txBody>
          <a:bodyPr/>
          <a:lstStyle/>
          <a:p>
            <a:r>
              <a:rPr lang="en-US" dirty="0"/>
              <a:t>▪ Gabriela de Queiroz, Data Scientist </a:t>
            </a:r>
          </a:p>
          <a:p>
            <a:r>
              <a:rPr lang="en-US" dirty="0"/>
              <a:t>▪ San Francisco, Oct 2012</a:t>
            </a:r>
          </a:p>
          <a:p>
            <a:r>
              <a:rPr lang="en-US" dirty="0"/>
              <a:t>▪ 770 members, 30+ past meetups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▪ London, Jan 2016 </a:t>
            </a:r>
          </a:p>
          <a:p>
            <a:r>
              <a:rPr lang="en-US" dirty="0"/>
              <a:t>▪ 694 members, 15 past meetups </a:t>
            </a:r>
          </a:p>
          <a:p>
            <a:endParaRPr lang="en-US" dirty="0"/>
          </a:p>
          <a:p>
            <a:r>
              <a:rPr lang="en-US" dirty="0"/>
              <a:t>▪ 40+ chapters as of July 2017 (including Paris, Melbourne, Istanbul, Tbilisi, Barcelona, Buenos Aires, Taipei and Berlin)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E8A50-C656-4C1C-9541-BB23C0CB1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4146" y="1382233"/>
            <a:ext cx="4078418" cy="258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491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9FD749E-17D2-46D6-A0F5-36B7FEB651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2549" y="1214425"/>
            <a:ext cx="6952478" cy="1159800"/>
          </a:xfrm>
        </p:spPr>
        <p:txBody>
          <a:bodyPr/>
          <a:lstStyle/>
          <a:p>
            <a:r>
              <a:rPr lang="en-US" dirty="0"/>
              <a:t>14% R package developers are female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2A76C61F-6252-47F3-9D04-0B1C1A55DB33}"/>
              </a:ext>
            </a:extLst>
          </p:cNvPr>
          <p:cNvSpPr txBox="1">
            <a:spLocks/>
          </p:cNvSpPr>
          <p:nvPr/>
        </p:nvSpPr>
        <p:spPr>
          <a:xfrm>
            <a:off x="861812" y="3243850"/>
            <a:ext cx="7103383" cy="115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398A"/>
              </a:buClr>
              <a:buSzPct val="100000"/>
              <a:buFont typeface="Helvetica Neue"/>
              <a:buNone/>
              <a:defRPr sz="3600" b="1" i="0" u="none" strike="noStrike" cap="none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buSzPct val="100000"/>
              <a:buFont typeface="Titillium Web"/>
              <a:buNone/>
              <a:defRPr sz="36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buSzPct val="100000"/>
              <a:buFont typeface="Titillium Web"/>
              <a:buNone/>
              <a:defRPr sz="36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buSzPct val="100000"/>
              <a:buFont typeface="Titillium Web"/>
              <a:buNone/>
              <a:defRPr sz="36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buSzPct val="100000"/>
              <a:buFont typeface="Titillium Web"/>
              <a:buNone/>
              <a:defRPr sz="36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buSzPct val="100000"/>
              <a:buFont typeface="Titillium Web"/>
              <a:buNone/>
              <a:defRPr sz="36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buSzPct val="100000"/>
              <a:buFont typeface="Titillium Web"/>
              <a:buNone/>
              <a:defRPr sz="36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buSzPct val="100000"/>
              <a:buFont typeface="Titillium Web"/>
              <a:buNone/>
              <a:defRPr sz="36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buSzPct val="100000"/>
              <a:buFont typeface="Titillium Web"/>
              <a:buNone/>
              <a:defRPr sz="3600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en-US" dirty="0"/>
              <a:t>30% Female participants at </a:t>
            </a:r>
            <a:r>
              <a:rPr lang="en-US" dirty="0" err="1"/>
              <a:t>useR</a:t>
            </a:r>
            <a:r>
              <a:rPr lang="en-US" dirty="0"/>
              <a:t>! 2016</a:t>
            </a:r>
          </a:p>
        </p:txBody>
      </p:sp>
    </p:spTree>
    <p:extLst>
      <p:ext uri="{BB962C8B-B14F-4D97-AF65-F5344CB8AC3E}">
        <p14:creationId xmlns:p14="http://schemas.microsoft.com/office/powerpoint/2010/main" val="2541908518"/>
      </p:ext>
    </p:extLst>
  </p:cSld>
  <p:clrMapOvr>
    <a:masterClrMapping/>
  </p:clrMapOvr>
</p:sld>
</file>

<file path=ppt/theme/theme1.xml><?xml version="1.0" encoding="utf-8"?>
<a:theme xmlns:a="http://schemas.openxmlformats.org/drawingml/2006/main" name="R-Ladi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681</Words>
  <Application>Microsoft Office PowerPoint</Application>
  <PresentationFormat>On-screen Show (16:9)</PresentationFormat>
  <Paragraphs>124</Paragraphs>
  <Slides>28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Courier</vt:lpstr>
      <vt:lpstr>Titillium Web</vt:lpstr>
      <vt:lpstr>Helvetica Neue</vt:lpstr>
      <vt:lpstr>Arial</vt:lpstr>
      <vt:lpstr>AR DECODE</vt:lpstr>
      <vt:lpstr>Helvetica Neue Medium</vt:lpstr>
      <vt:lpstr>R-Ladies Template</vt:lpstr>
      <vt:lpstr>R-Ladies Orlando  August 2017 Launch Meeting</vt:lpstr>
      <vt:lpstr>PowerPoint Presentation</vt:lpstr>
      <vt:lpstr>Hello!</vt:lpstr>
      <vt:lpstr>1. R-Ladies Global</vt:lpstr>
      <vt:lpstr>PowerPoint Presentation</vt:lpstr>
      <vt:lpstr>PowerPoint Presentation</vt:lpstr>
      <vt:lpstr>Who we are</vt:lpstr>
      <vt:lpstr>History</vt:lpstr>
      <vt:lpstr>14% R package developers are female</vt:lpstr>
      <vt:lpstr>Mission </vt:lpstr>
      <vt:lpstr>Code of Conduct</vt:lpstr>
      <vt:lpstr>PowerPoint Presentation</vt:lpstr>
      <vt:lpstr>2. R-Ladies Orlando</vt:lpstr>
      <vt:lpstr>R-Ladies Orlando</vt:lpstr>
      <vt:lpstr>R-Ladies Orlando</vt:lpstr>
      <vt:lpstr>3. Action Plan</vt:lpstr>
      <vt:lpstr>PowerPoint Presentation</vt:lpstr>
      <vt:lpstr>Action Plan</vt:lpstr>
      <vt:lpstr>PowerPoint Presentation</vt:lpstr>
      <vt:lpstr>For Beginners</vt:lpstr>
      <vt:lpstr>What is R</vt:lpstr>
      <vt:lpstr>To Download R</vt:lpstr>
      <vt:lpstr>RStudio</vt:lpstr>
      <vt:lpstr>What is Github?</vt:lpstr>
      <vt:lpstr>#rdogladies</vt:lpstr>
      <vt:lpstr>#rchickenladies</vt:lpstr>
      <vt:lpstr>#rcatladies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R-Ladies Orlando  August 2017 Launch Meeting</dc:title>
  <cp:lastModifiedBy>Kat</cp:lastModifiedBy>
  <cp:revision>26</cp:revision>
  <dcterms:modified xsi:type="dcterms:W3CDTF">2017-08-11T02:18:32Z</dcterms:modified>
</cp:coreProperties>
</file>